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0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39.png" ContentType="image/png"/>
  <Override PartName="/ppt/media/image16.png" ContentType="image/png"/>
  <Override PartName="/ppt/media/image17.png" ContentType="image/png"/>
  <Override PartName="/ppt/media/image50.png" ContentType="image/png"/>
  <Override PartName="/ppt/media/image18.png" ContentType="image/png"/>
  <Override PartName="/ppt/media/image51.png" ContentType="image/png"/>
  <Override PartName="/ppt/media/image19.png" ContentType="image/png"/>
  <Override PartName="/ppt/media/image20.png" ContentType="image/png"/>
  <Override PartName="/ppt/media/image5.png" ContentType="image/png"/>
  <Override PartName="/ppt/media/image55.png" ContentType="image/png"/>
  <Override PartName="/ppt/media/image21.png" ContentType="image/png"/>
  <Override PartName="/ppt/media/image60.png" ContentType="image/png"/>
  <Override PartName="/ppt/media/image27.png" ContentType="image/png"/>
  <Override PartName="/ppt/media/image14.png" ContentType="image/png"/>
  <Override PartName="/ppt/media/image48.png" ContentType="image/png"/>
  <Override PartName="/ppt/media/image13.png" ContentType="image/png"/>
  <Override PartName="/ppt/media/image62.png" ContentType="image/png"/>
  <Override PartName="/ppt/media/image6.png" ContentType="image/png"/>
  <Override PartName="/ppt/media/image56.png" ContentType="image/png"/>
  <Override PartName="/ppt/media/image12.png" ContentType="image/png"/>
  <Override PartName="/ppt/media/image61.png" ContentType="image/png"/>
  <Override PartName="/ppt/media/image28.png" ContentType="image/png"/>
  <Override PartName="/ppt/media/image15.png" ContentType="image/png"/>
  <Override PartName="/ppt/media/image49.png" ContentType="image/png"/>
  <Override PartName="/ppt/media/image4.png" ContentType="image/png"/>
  <Override PartName="/ppt/media/image54.png" ContentType="image/png"/>
  <Override PartName="/ppt/media/image23.png" ContentType="image/png"/>
  <Override PartName="/ppt/media/image8.png" ContentType="image/png"/>
  <Override PartName="/ppt/media/image58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1.jpeg" ContentType="image/jpeg"/>
  <Override PartName="/ppt/media/image41.png" ContentType="image/png"/>
  <Override PartName="/ppt/media/image11.png" ContentType="image/png"/>
  <Override PartName="/ppt/media/image22.png" ContentType="image/png"/>
  <Override PartName="/ppt/media/image7.png" ContentType="image/png"/>
  <Override PartName="/ppt/media/image5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4.xml.rels" ContentType="application/vnd.openxmlformats-package.relationships+xml"/>
  <Override PartName="/ppt/slideLayouts/slideLayout1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hyperlink" Target="mailto:baris@marsonearthproject.org" TargetMode="External"/><Relationship Id="rId4" Type="http://schemas.openxmlformats.org/officeDocument/2006/relationships/hyperlink" Target="https://www.marsonearthproject.org/" TargetMode="External"/><Relationship Id="rId5" Type="http://schemas.openxmlformats.org/officeDocument/2006/relationships/hyperlink" Target="https://github.com/barisdinc/QO100-Portable" TargetMode="External"/><Relationship Id="rId6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4" descr="Graphical user interface, website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4" descr=""/>
          <p:cNvPicPr/>
          <p:nvPr/>
        </p:nvPicPr>
        <p:blipFill>
          <a:blip r:embed="rId1"/>
          <a:stretch/>
        </p:blipFill>
        <p:spPr>
          <a:xfrm>
            <a:off x="3860640" y="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382320" y="235440"/>
            <a:ext cx="309204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 </a:t>
            </a: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THE PROJECT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005840" y="1371600"/>
            <a:ext cx="9783720" cy="51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a6099"/>
                </a:solidFill>
                <a:latin typeface="Purisa"/>
              </a:rPr>
              <a:t>Learn details of “Software Defined Radio”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a6099"/>
                </a:solidFill>
                <a:latin typeface="Purisa"/>
              </a:rPr>
              <a:t>Should be portable, preferably ManPACK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a6099"/>
                </a:solidFill>
                <a:latin typeface="Purisa"/>
              </a:rPr>
              <a:t>Should be as CHEAP as possible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a6099"/>
                </a:solidFill>
                <a:latin typeface="Purisa"/>
              </a:rPr>
              <a:t>Should be very simple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a6099"/>
                </a:solidFill>
                <a:latin typeface="Purisa"/>
              </a:rPr>
              <a:t>Should be expandable (HW&amp;SW)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a6099"/>
                </a:solidFill>
                <a:latin typeface="Purisa"/>
              </a:rPr>
              <a:t>Should be battery powered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a6099"/>
                </a:solidFill>
                <a:latin typeface="Purisa"/>
              </a:rPr>
              <a:t>Should be STABLE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2a6099"/>
                </a:solidFill>
                <a:latin typeface="Purisa"/>
              </a:rPr>
              <a:t>OPEN SOURCE, COLLABORATIVE, NON-PROFIT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" descr=""/>
          <p:cNvPicPr/>
          <p:nvPr/>
        </p:nvPicPr>
        <p:blipFill>
          <a:blip r:embed="rId1"/>
          <a:stretch/>
        </p:blipFill>
        <p:spPr>
          <a:xfrm>
            <a:off x="3860640" y="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58320" y="146880"/>
            <a:ext cx="3748680" cy="10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COMMERCIAL SETUP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548640" y="1591920"/>
            <a:ext cx="1005480" cy="142524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365760" y="2926080"/>
            <a:ext cx="12135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Dish+LNB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82" name="Group 3"/>
          <p:cNvGrpSpPr/>
          <p:nvPr/>
        </p:nvGrpSpPr>
        <p:grpSpPr>
          <a:xfrm>
            <a:off x="182880" y="1421640"/>
            <a:ext cx="11692440" cy="4505040"/>
            <a:chOff x="182880" y="1421640"/>
            <a:chExt cx="11692440" cy="4505040"/>
          </a:xfrm>
        </p:grpSpPr>
        <p:grpSp>
          <p:nvGrpSpPr>
            <p:cNvPr id="183" name="Group 4"/>
            <p:cNvGrpSpPr/>
            <p:nvPr/>
          </p:nvGrpSpPr>
          <p:grpSpPr>
            <a:xfrm>
              <a:off x="1865880" y="1920240"/>
              <a:ext cx="1608480" cy="260640"/>
              <a:chOff x="1865880" y="1920240"/>
              <a:chExt cx="1608480" cy="260640"/>
            </a:xfrm>
          </p:grpSpPr>
          <p:sp>
            <p:nvSpPr>
              <p:cNvPr id="184" name="CustomShape 5"/>
              <p:cNvSpPr/>
              <p:nvPr/>
            </p:nvSpPr>
            <p:spPr>
              <a:xfrm>
                <a:off x="1865880" y="1920240"/>
                <a:ext cx="1608480" cy="260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latin typeface="Arial"/>
                  </a:rPr>
                  <a:t>10GHz        739 MHz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185" name="Line 6"/>
              <p:cNvSpPr/>
              <p:nvPr/>
            </p:nvSpPr>
            <p:spPr>
              <a:xfrm>
                <a:off x="2471400" y="206208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86" name="" descr=""/>
            <p:cNvPicPr/>
            <p:nvPr/>
          </p:nvPicPr>
          <p:blipFill>
            <a:blip r:embed="rId3"/>
            <a:stretch/>
          </p:blipFill>
          <p:spPr>
            <a:xfrm rot="5700000">
              <a:off x="3550320" y="1496880"/>
              <a:ext cx="1810440" cy="1810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7" name="CustomShape 7"/>
            <p:cNvSpPr/>
            <p:nvPr/>
          </p:nvSpPr>
          <p:spPr>
            <a:xfrm>
              <a:off x="1920240" y="2286000"/>
              <a:ext cx="1554120" cy="365400"/>
            </a:xfrm>
            <a:custGeom>
              <a:avLst/>
              <a:gdLst/>
              <a:ahLst/>
              <a:rect l="l" t="t" r="r" b="b"/>
              <a:pathLst>
                <a:path w="4320" h="1018">
                  <a:moveTo>
                    <a:pt x="0" y="254"/>
                  </a:moveTo>
                  <a:lnTo>
                    <a:pt x="3239" y="254"/>
                  </a:lnTo>
                  <a:lnTo>
                    <a:pt x="3239" y="0"/>
                  </a:lnTo>
                  <a:lnTo>
                    <a:pt x="4319" y="508"/>
                  </a:lnTo>
                  <a:lnTo>
                    <a:pt x="3239" y="1017"/>
                  </a:lnTo>
                  <a:lnTo>
                    <a:pt x="3239" y="762"/>
                  </a:lnTo>
                  <a:lnTo>
                    <a:pt x="0" y="762"/>
                  </a:lnTo>
                  <a:lnTo>
                    <a:pt x="0" y="254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8" name="" descr=""/>
            <p:cNvPicPr/>
            <p:nvPr/>
          </p:nvPicPr>
          <p:blipFill>
            <a:blip r:embed="rId4"/>
            <a:stretch/>
          </p:blipFill>
          <p:spPr>
            <a:xfrm>
              <a:off x="8193600" y="2103120"/>
              <a:ext cx="3681720" cy="2761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9" name="CustomShape 8"/>
            <p:cNvSpPr/>
            <p:nvPr/>
          </p:nvSpPr>
          <p:spPr>
            <a:xfrm rot="1788600">
              <a:off x="6199920" y="2653560"/>
              <a:ext cx="1554120" cy="365400"/>
            </a:xfrm>
            <a:custGeom>
              <a:avLst/>
              <a:gdLst/>
              <a:ahLst/>
              <a:rect l="l" t="t" r="r" b="b"/>
              <a:pathLst>
                <a:path w="4320" h="1019">
                  <a:moveTo>
                    <a:pt x="0" y="260"/>
                  </a:moveTo>
                  <a:lnTo>
                    <a:pt x="3239" y="255"/>
                  </a:lnTo>
                  <a:lnTo>
                    <a:pt x="3239" y="0"/>
                  </a:lnTo>
                  <a:lnTo>
                    <a:pt x="4319" y="507"/>
                  </a:lnTo>
                  <a:lnTo>
                    <a:pt x="3240" y="1018"/>
                  </a:lnTo>
                  <a:lnTo>
                    <a:pt x="3240" y="762"/>
                  </a:lnTo>
                  <a:lnTo>
                    <a:pt x="0" y="768"/>
                  </a:lnTo>
                  <a:lnTo>
                    <a:pt x="0" y="260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9"/>
            <p:cNvSpPr/>
            <p:nvPr/>
          </p:nvSpPr>
          <p:spPr>
            <a:xfrm rot="1689000">
              <a:off x="6258240" y="2291040"/>
              <a:ext cx="1183320" cy="26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latin typeface="Arial"/>
                </a:rPr>
                <a:t>144 or 28 MHz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91" name="CustomShape 10"/>
            <p:cNvSpPr/>
            <p:nvPr/>
          </p:nvSpPr>
          <p:spPr>
            <a:xfrm>
              <a:off x="8482320" y="2834640"/>
              <a:ext cx="1564200" cy="36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IF SSB Radio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92" name="" descr=""/>
            <p:cNvPicPr/>
            <p:nvPr/>
          </p:nvPicPr>
          <p:blipFill>
            <a:blip r:embed="rId5"/>
            <a:stretch/>
          </p:blipFill>
          <p:spPr>
            <a:xfrm>
              <a:off x="4801680" y="3549600"/>
              <a:ext cx="2052360" cy="2052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3" name="CustomShape 11"/>
            <p:cNvSpPr/>
            <p:nvPr/>
          </p:nvSpPr>
          <p:spPr>
            <a:xfrm rot="9139200">
              <a:off x="6842160" y="4180680"/>
              <a:ext cx="1554120" cy="365400"/>
            </a:xfrm>
            <a:custGeom>
              <a:avLst/>
              <a:gdLst/>
              <a:ahLst/>
              <a:rect l="l" t="t" r="r" b="b"/>
              <a:pathLst>
                <a:path w="4320" h="1019">
                  <a:moveTo>
                    <a:pt x="0" y="259"/>
                  </a:moveTo>
                  <a:lnTo>
                    <a:pt x="3238" y="254"/>
                  </a:lnTo>
                  <a:lnTo>
                    <a:pt x="3238" y="0"/>
                  </a:lnTo>
                  <a:lnTo>
                    <a:pt x="4319" y="508"/>
                  </a:lnTo>
                  <a:lnTo>
                    <a:pt x="3240" y="1018"/>
                  </a:lnTo>
                  <a:lnTo>
                    <a:pt x="3239" y="762"/>
                  </a:lnTo>
                  <a:lnTo>
                    <a:pt x="0" y="767"/>
                  </a:lnTo>
                  <a:lnTo>
                    <a:pt x="0" y="259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12"/>
            <p:cNvSpPr/>
            <p:nvPr/>
          </p:nvSpPr>
          <p:spPr>
            <a:xfrm>
              <a:off x="3474720" y="3108960"/>
              <a:ext cx="1961280" cy="60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Down Converter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95" name="CustomShape 13"/>
            <p:cNvSpPr/>
            <p:nvPr/>
          </p:nvSpPr>
          <p:spPr>
            <a:xfrm>
              <a:off x="4934160" y="5580720"/>
              <a:ext cx="17636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Up Converter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196" name="" descr=""/>
            <p:cNvPicPr/>
            <p:nvPr/>
          </p:nvPicPr>
          <p:blipFill>
            <a:blip r:embed="rId6"/>
            <a:stretch/>
          </p:blipFill>
          <p:spPr>
            <a:xfrm>
              <a:off x="2266920" y="3840480"/>
              <a:ext cx="2121840" cy="146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7" name="CustomShape 14"/>
            <p:cNvSpPr/>
            <p:nvPr/>
          </p:nvSpPr>
          <p:spPr>
            <a:xfrm rot="10816800">
              <a:off x="4481640" y="4388760"/>
              <a:ext cx="270000" cy="365400"/>
            </a:xfrm>
            <a:custGeom>
              <a:avLst/>
              <a:gdLst/>
              <a:ahLst/>
              <a:rect l="l" t="t" r="r" b="b"/>
              <a:pathLst>
                <a:path w="754" h="1018">
                  <a:moveTo>
                    <a:pt x="0" y="254"/>
                  </a:moveTo>
                  <a:lnTo>
                    <a:pt x="564" y="254"/>
                  </a:lnTo>
                  <a:lnTo>
                    <a:pt x="564" y="0"/>
                  </a:lnTo>
                  <a:lnTo>
                    <a:pt x="753" y="508"/>
                  </a:lnTo>
                  <a:lnTo>
                    <a:pt x="565" y="1017"/>
                  </a:lnTo>
                  <a:lnTo>
                    <a:pt x="565" y="762"/>
                  </a:lnTo>
                  <a:lnTo>
                    <a:pt x="1" y="762"/>
                  </a:lnTo>
                  <a:lnTo>
                    <a:pt x="0" y="254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8" name="" descr=""/>
            <p:cNvPicPr/>
            <p:nvPr/>
          </p:nvPicPr>
          <p:blipFill>
            <a:blip r:embed="rId7"/>
            <a:stretch/>
          </p:blipFill>
          <p:spPr>
            <a:xfrm>
              <a:off x="512640" y="4317480"/>
              <a:ext cx="1240920" cy="71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9" name="CustomShape 15"/>
            <p:cNvSpPr/>
            <p:nvPr/>
          </p:nvSpPr>
          <p:spPr>
            <a:xfrm rot="10816800">
              <a:off x="1829880" y="4481640"/>
              <a:ext cx="270000" cy="365400"/>
            </a:xfrm>
            <a:custGeom>
              <a:avLst/>
              <a:gdLst/>
              <a:ahLst/>
              <a:rect l="l" t="t" r="r" b="b"/>
              <a:pathLst>
                <a:path w="753" h="1018">
                  <a:moveTo>
                    <a:pt x="0" y="254"/>
                  </a:moveTo>
                  <a:lnTo>
                    <a:pt x="564" y="254"/>
                  </a:lnTo>
                  <a:lnTo>
                    <a:pt x="564" y="0"/>
                  </a:lnTo>
                  <a:lnTo>
                    <a:pt x="752" y="508"/>
                  </a:lnTo>
                  <a:lnTo>
                    <a:pt x="565" y="1017"/>
                  </a:lnTo>
                  <a:lnTo>
                    <a:pt x="565" y="762"/>
                  </a:lnTo>
                  <a:lnTo>
                    <a:pt x="1" y="762"/>
                  </a:lnTo>
                  <a:lnTo>
                    <a:pt x="0" y="254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16"/>
            <p:cNvSpPr/>
            <p:nvPr/>
          </p:nvSpPr>
          <p:spPr>
            <a:xfrm>
              <a:off x="2468880" y="5322960"/>
              <a:ext cx="17636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Power Amplifier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1" name="CustomShape 17"/>
            <p:cNvSpPr/>
            <p:nvPr/>
          </p:nvSpPr>
          <p:spPr>
            <a:xfrm>
              <a:off x="182880" y="5120640"/>
              <a:ext cx="1917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2.4 GHz Antenna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02" name="CustomShape 18"/>
          <p:cNvSpPr/>
          <p:nvPr/>
        </p:nvSpPr>
        <p:spPr>
          <a:xfrm rot="21568800">
            <a:off x="3282120" y="6117120"/>
            <a:ext cx="639900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a933"/>
                </a:solidFill>
                <a:latin typeface="Purisa"/>
              </a:rPr>
              <a:t>A Commercial QO-100 Satellite Setup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1" descr=""/>
          <p:cNvPicPr/>
          <p:nvPr/>
        </p:nvPicPr>
        <p:blipFill>
          <a:blip r:embed="rId1"/>
          <a:stretch/>
        </p:blipFill>
        <p:spPr>
          <a:xfrm>
            <a:off x="3860640" y="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-49680" y="146880"/>
            <a:ext cx="4056120" cy="10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SOLUTION OVERVIEW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548640" y="1591920"/>
            <a:ext cx="1005480" cy="142524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365760" y="2926080"/>
            <a:ext cx="12135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Dish+LNB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07" name="Group 3"/>
          <p:cNvGrpSpPr/>
          <p:nvPr/>
        </p:nvGrpSpPr>
        <p:grpSpPr>
          <a:xfrm>
            <a:off x="182880" y="1422720"/>
            <a:ext cx="11155320" cy="4503960"/>
            <a:chOff x="182880" y="1422720"/>
            <a:chExt cx="11155320" cy="4503960"/>
          </a:xfrm>
        </p:grpSpPr>
        <p:grpSp>
          <p:nvGrpSpPr>
            <p:cNvPr id="208" name="Group 4"/>
            <p:cNvGrpSpPr/>
            <p:nvPr/>
          </p:nvGrpSpPr>
          <p:grpSpPr>
            <a:xfrm>
              <a:off x="1865880" y="1920240"/>
              <a:ext cx="1608480" cy="260640"/>
              <a:chOff x="1865880" y="1920240"/>
              <a:chExt cx="1608480" cy="260640"/>
            </a:xfrm>
          </p:grpSpPr>
          <p:sp>
            <p:nvSpPr>
              <p:cNvPr id="209" name="CustomShape 5"/>
              <p:cNvSpPr/>
              <p:nvPr/>
            </p:nvSpPr>
            <p:spPr>
              <a:xfrm>
                <a:off x="1865880" y="1920240"/>
                <a:ext cx="1608480" cy="260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latin typeface="Arial"/>
                  </a:rPr>
                  <a:t>10GHz        739 MHz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10" name="Line 6"/>
              <p:cNvSpPr/>
              <p:nvPr/>
            </p:nvSpPr>
            <p:spPr>
              <a:xfrm>
                <a:off x="2471400" y="206208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11" name="CustomShape 7"/>
            <p:cNvSpPr/>
            <p:nvPr/>
          </p:nvSpPr>
          <p:spPr>
            <a:xfrm>
              <a:off x="1920240" y="2286000"/>
              <a:ext cx="1554120" cy="365400"/>
            </a:xfrm>
            <a:custGeom>
              <a:avLst/>
              <a:gdLst/>
              <a:ahLst/>
              <a:rect l="l" t="t" r="r" b="b"/>
              <a:pathLst>
                <a:path w="4320" h="1018">
                  <a:moveTo>
                    <a:pt x="0" y="254"/>
                  </a:moveTo>
                  <a:lnTo>
                    <a:pt x="3239" y="254"/>
                  </a:lnTo>
                  <a:lnTo>
                    <a:pt x="3239" y="0"/>
                  </a:lnTo>
                  <a:lnTo>
                    <a:pt x="4319" y="508"/>
                  </a:lnTo>
                  <a:lnTo>
                    <a:pt x="3239" y="1017"/>
                  </a:lnTo>
                  <a:lnTo>
                    <a:pt x="3239" y="762"/>
                  </a:lnTo>
                  <a:lnTo>
                    <a:pt x="0" y="762"/>
                  </a:lnTo>
                  <a:lnTo>
                    <a:pt x="0" y="254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8"/>
            <p:cNvSpPr/>
            <p:nvPr/>
          </p:nvSpPr>
          <p:spPr>
            <a:xfrm rot="1788600">
              <a:off x="6199920" y="2653560"/>
              <a:ext cx="1554120" cy="365400"/>
            </a:xfrm>
            <a:custGeom>
              <a:avLst/>
              <a:gdLst/>
              <a:ahLst/>
              <a:rect l="l" t="t" r="r" b="b"/>
              <a:pathLst>
                <a:path w="4320" h="1019">
                  <a:moveTo>
                    <a:pt x="0" y="260"/>
                  </a:moveTo>
                  <a:lnTo>
                    <a:pt x="3239" y="255"/>
                  </a:lnTo>
                  <a:lnTo>
                    <a:pt x="3239" y="0"/>
                  </a:lnTo>
                  <a:lnTo>
                    <a:pt x="4319" y="507"/>
                  </a:lnTo>
                  <a:lnTo>
                    <a:pt x="3240" y="1018"/>
                  </a:lnTo>
                  <a:lnTo>
                    <a:pt x="3240" y="762"/>
                  </a:lnTo>
                  <a:lnTo>
                    <a:pt x="0" y="768"/>
                  </a:lnTo>
                  <a:lnTo>
                    <a:pt x="0" y="260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9"/>
            <p:cNvSpPr/>
            <p:nvPr/>
          </p:nvSpPr>
          <p:spPr>
            <a:xfrm rot="1689000">
              <a:off x="6258240" y="2291040"/>
              <a:ext cx="1183320" cy="26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latin typeface="Arial"/>
                </a:rPr>
                <a:t>144 or 28 MHz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14" name="CustomShape 10"/>
            <p:cNvSpPr/>
            <p:nvPr/>
          </p:nvSpPr>
          <p:spPr>
            <a:xfrm>
              <a:off x="8859600" y="1828800"/>
              <a:ext cx="2112840" cy="60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IF SSB Radio   X2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5" name="CustomShape 11"/>
            <p:cNvSpPr/>
            <p:nvPr/>
          </p:nvSpPr>
          <p:spPr>
            <a:xfrm rot="9139200">
              <a:off x="6842160" y="4180680"/>
              <a:ext cx="1554120" cy="365400"/>
            </a:xfrm>
            <a:custGeom>
              <a:avLst/>
              <a:gdLst/>
              <a:ahLst/>
              <a:rect l="l" t="t" r="r" b="b"/>
              <a:pathLst>
                <a:path w="4320" h="1019">
                  <a:moveTo>
                    <a:pt x="0" y="259"/>
                  </a:moveTo>
                  <a:lnTo>
                    <a:pt x="3238" y="254"/>
                  </a:lnTo>
                  <a:lnTo>
                    <a:pt x="3238" y="0"/>
                  </a:lnTo>
                  <a:lnTo>
                    <a:pt x="4319" y="508"/>
                  </a:lnTo>
                  <a:lnTo>
                    <a:pt x="3240" y="1018"/>
                  </a:lnTo>
                  <a:lnTo>
                    <a:pt x="3239" y="762"/>
                  </a:lnTo>
                  <a:lnTo>
                    <a:pt x="0" y="767"/>
                  </a:lnTo>
                  <a:lnTo>
                    <a:pt x="0" y="259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12"/>
            <p:cNvSpPr/>
            <p:nvPr/>
          </p:nvSpPr>
          <p:spPr>
            <a:xfrm>
              <a:off x="3474720" y="3108960"/>
              <a:ext cx="1961280" cy="60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Down Converter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7" name="CustomShape 13"/>
            <p:cNvSpPr/>
            <p:nvPr/>
          </p:nvSpPr>
          <p:spPr>
            <a:xfrm>
              <a:off x="4934160" y="5580720"/>
              <a:ext cx="17636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Up Converter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8" name="CustomShape 14"/>
            <p:cNvSpPr/>
            <p:nvPr/>
          </p:nvSpPr>
          <p:spPr>
            <a:xfrm rot="10816800">
              <a:off x="4481640" y="4388760"/>
              <a:ext cx="270000" cy="365400"/>
            </a:xfrm>
            <a:custGeom>
              <a:avLst/>
              <a:gdLst/>
              <a:ahLst/>
              <a:rect l="l" t="t" r="r" b="b"/>
              <a:pathLst>
                <a:path w="754" h="1018">
                  <a:moveTo>
                    <a:pt x="0" y="254"/>
                  </a:moveTo>
                  <a:lnTo>
                    <a:pt x="564" y="254"/>
                  </a:lnTo>
                  <a:lnTo>
                    <a:pt x="564" y="0"/>
                  </a:lnTo>
                  <a:lnTo>
                    <a:pt x="753" y="508"/>
                  </a:lnTo>
                  <a:lnTo>
                    <a:pt x="565" y="1017"/>
                  </a:lnTo>
                  <a:lnTo>
                    <a:pt x="565" y="762"/>
                  </a:lnTo>
                  <a:lnTo>
                    <a:pt x="1" y="762"/>
                  </a:lnTo>
                  <a:lnTo>
                    <a:pt x="0" y="254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19" name="" descr=""/>
            <p:cNvPicPr/>
            <p:nvPr/>
          </p:nvPicPr>
          <p:blipFill>
            <a:blip r:embed="rId3"/>
            <a:stretch/>
          </p:blipFill>
          <p:spPr>
            <a:xfrm>
              <a:off x="512640" y="4317480"/>
              <a:ext cx="1240920" cy="71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0" name="CustomShape 15"/>
            <p:cNvSpPr/>
            <p:nvPr/>
          </p:nvSpPr>
          <p:spPr>
            <a:xfrm rot="10816800">
              <a:off x="1829880" y="4481640"/>
              <a:ext cx="270000" cy="365400"/>
            </a:xfrm>
            <a:custGeom>
              <a:avLst/>
              <a:gdLst/>
              <a:ahLst/>
              <a:rect l="l" t="t" r="r" b="b"/>
              <a:pathLst>
                <a:path w="753" h="1018">
                  <a:moveTo>
                    <a:pt x="0" y="254"/>
                  </a:moveTo>
                  <a:lnTo>
                    <a:pt x="564" y="254"/>
                  </a:lnTo>
                  <a:lnTo>
                    <a:pt x="564" y="0"/>
                  </a:lnTo>
                  <a:lnTo>
                    <a:pt x="752" y="508"/>
                  </a:lnTo>
                  <a:lnTo>
                    <a:pt x="565" y="1017"/>
                  </a:lnTo>
                  <a:lnTo>
                    <a:pt x="565" y="762"/>
                  </a:lnTo>
                  <a:lnTo>
                    <a:pt x="1" y="762"/>
                  </a:lnTo>
                  <a:lnTo>
                    <a:pt x="0" y="254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16"/>
            <p:cNvSpPr/>
            <p:nvPr/>
          </p:nvSpPr>
          <p:spPr>
            <a:xfrm>
              <a:off x="2468880" y="5322960"/>
              <a:ext cx="17636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Power Amplifier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22" name="CustomShape 17"/>
            <p:cNvSpPr/>
            <p:nvPr/>
          </p:nvSpPr>
          <p:spPr>
            <a:xfrm>
              <a:off x="182880" y="5120640"/>
              <a:ext cx="1917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2.4 GHz Antenna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223" name="" descr=""/>
            <p:cNvPicPr/>
            <p:nvPr/>
          </p:nvPicPr>
          <p:blipFill>
            <a:blip r:embed="rId4"/>
            <a:stretch/>
          </p:blipFill>
          <p:spPr>
            <a:xfrm>
              <a:off x="4754880" y="4053960"/>
              <a:ext cx="2102760" cy="1345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" descr=""/>
            <p:cNvPicPr/>
            <p:nvPr/>
          </p:nvPicPr>
          <p:blipFill>
            <a:blip r:embed="rId5"/>
            <a:stretch/>
          </p:blipFill>
          <p:spPr>
            <a:xfrm>
              <a:off x="3657600" y="1422720"/>
              <a:ext cx="2491200" cy="1594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5" name="" descr=""/>
            <p:cNvPicPr/>
            <p:nvPr/>
          </p:nvPicPr>
          <p:blipFill>
            <a:blip r:embed="rId6"/>
            <a:stretch/>
          </p:blipFill>
          <p:spPr>
            <a:xfrm>
              <a:off x="2286000" y="3768480"/>
              <a:ext cx="2141280" cy="1555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6" name="" descr=""/>
            <p:cNvPicPr/>
            <p:nvPr/>
          </p:nvPicPr>
          <p:blipFill>
            <a:blip r:embed="rId7"/>
            <a:stretch/>
          </p:blipFill>
          <p:spPr>
            <a:xfrm>
              <a:off x="8674920" y="2320200"/>
              <a:ext cx="2663280" cy="3165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7" name="CustomShape 18"/>
          <p:cNvSpPr/>
          <p:nvPr/>
        </p:nvSpPr>
        <p:spPr>
          <a:xfrm rot="21568800">
            <a:off x="3282120" y="6117120"/>
            <a:ext cx="639900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a933"/>
                </a:solidFill>
                <a:latin typeface="Purisa"/>
              </a:rPr>
              <a:t>Our QO-100 Satellite Setup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1" descr=""/>
          <p:cNvPicPr/>
          <p:nvPr/>
        </p:nvPicPr>
        <p:blipFill>
          <a:blip r:embed="rId1"/>
          <a:stretch/>
        </p:blipFill>
        <p:spPr>
          <a:xfrm>
            <a:off x="3860640" y="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-49680" y="146880"/>
            <a:ext cx="4056120" cy="10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SOLUTION OVERVIEW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548640" y="1591920"/>
            <a:ext cx="1005480" cy="142524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365760" y="2926080"/>
            <a:ext cx="12135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Dish+LNB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32" name="Group 3"/>
          <p:cNvGrpSpPr/>
          <p:nvPr/>
        </p:nvGrpSpPr>
        <p:grpSpPr>
          <a:xfrm>
            <a:off x="182880" y="1422720"/>
            <a:ext cx="11155320" cy="4503960"/>
            <a:chOff x="182880" y="1422720"/>
            <a:chExt cx="11155320" cy="4503960"/>
          </a:xfrm>
        </p:grpSpPr>
        <p:grpSp>
          <p:nvGrpSpPr>
            <p:cNvPr id="233" name="Group 4"/>
            <p:cNvGrpSpPr/>
            <p:nvPr/>
          </p:nvGrpSpPr>
          <p:grpSpPr>
            <a:xfrm>
              <a:off x="1865880" y="1920240"/>
              <a:ext cx="1608480" cy="260640"/>
              <a:chOff x="1865880" y="1920240"/>
              <a:chExt cx="1608480" cy="260640"/>
            </a:xfrm>
          </p:grpSpPr>
          <p:sp>
            <p:nvSpPr>
              <p:cNvPr id="234" name="CustomShape 5"/>
              <p:cNvSpPr/>
              <p:nvPr/>
            </p:nvSpPr>
            <p:spPr>
              <a:xfrm>
                <a:off x="1865880" y="1920240"/>
                <a:ext cx="1608480" cy="260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200" spc="-1" strike="noStrike">
                    <a:latin typeface="Arial"/>
                  </a:rPr>
                  <a:t>10GHz        739 MHz</a:t>
                </a:r>
                <a:endParaRPr b="0" lang="en-US" sz="1200" spc="-1" strike="noStrike">
                  <a:latin typeface="Arial"/>
                </a:endParaRPr>
              </a:p>
            </p:txBody>
          </p:sp>
          <p:sp>
            <p:nvSpPr>
              <p:cNvPr id="235" name="Line 6"/>
              <p:cNvSpPr/>
              <p:nvPr/>
            </p:nvSpPr>
            <p:spPr>
              <a:xfrm>
                <a:off x="2471400" y="2062080"/>
                <a:ext cx="274320" cy="0"/>
              </a:xfrm>
              <a:prstGeom prst="line">
                <a:avLst/>
              </a:prstGeom>
              <a:ln>
                <a:solidFill>
                  <a:srgbClr val="3465a4"/>
                </a:solidFill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6" name="CustomShape 7"/>
            <p:cNvSpPr/>
            <p:nvPr/>
          </p:nvSpPr>
          <p:spPr>
            <a:xfrm>
              <a:off x="1920240" y="2286000"/>
              <a:ext cx="1554120" cy="365400"/>
            </a:xfrm>
            <a:custGeom>
              <a:avLst/>
              <a:gdLst/>
              <a:ahLst/>
              <a:rect l="l" t="t" r="r" b="b"/>
              <a:pathLst>
                <a:path w="4320" h="1018">
                  <a:moveTo>
                    <a:pt x="0" y="254"/>
                  </a:moveTo>
                  <a:lnTo>
                    <a:pt x="3239" y="254"/>
                  </a:lnTo>
                  <a:lnTo>
                    <a:pt x="3239" y="0"/>
                  </a:lnTo>
                  <a:lnTo>
                    <a:pt x="4319" y="508"/>
                  </a:lnTo>
                  <a:lnTo>
                    <a:pt x="3239" y="1017"/>
                  </a:lnTo>
                  <a:lnTo>
                    <a:pt x="3239" y="762"/>
                  </a:lnTo>
                  <a:lnTo>
                    <a:pt x="0" y="762"/>
                  </a:lnTo>
                  <a:lnTo>
                    <a:pt x="0" y="254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8"/>
            <p:cNvSpPr/>
            <p:nvPr/>
          </p:nvSpPr>
          <p:spPr>
            <a:xfrm rot="1788600">
              <a:off x="6199920" y="2653560"/>
              <a:ext cx="1554120" cy="365400"/>
            </a:xfrm>
            <a:custGeom>
              <a:avLst/>
              <a:gdLst/>
              <a:ahLst/>
              <a:rect l="l" t="t" r="r" b="b"/>
              <a:pathLst>
                <a:path w="4320" h="1019">
                  <a:moveTo>
                    <a:pt x="0" y="260"/>
                  </a:moveTo>
                  <a:lnTo>
                    <a:pt x="3239" y="255"/>
                  </a:lnTo>
                  <a:lnTo>
                    <a:pt x="3239" y="0"/>
                  </a:lnTo>
                  <a:lnTo>
                    <a:pt x="4319" y="507"/>
                  </a:lnTo>
                  <a:lnTo>
                    <a:pt x="3240" y="1018"/>
                  </a:lnTo>
                  <a:lnTo>
                    <a:pt x="3240" y="762"/>
                  </a:lnTo>
                  <a:lnTo>
                    <a:pt x="0" y="768"/>
                  </a:lnTo>
                  <a:lnTo>
                    <a:pt x="0" y="260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9"/>
            <p:cNvSpPr/>
            <p:nvPr/>
          </p:nvSpPr>
          <p:spPr>
            <a:xfrm rot="1689000">
              <a:off x="6258240" y="2291040"/>
              <a:ext cx="1183320" cy="26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latin typeface="Arial"/>
                </a:rPr>
                <a:t>144 or 28 MHz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39" name="CustomShape 10"/>
            <p:cNvSpPr/>
            <p:nvPr/>
          </p:nvSpPr>
          <p:spPr>
            <a:xfrm>
              <a:off x="8859600" y="1828800"/>
              <a:ext cx="2112840" cy="60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IF SSB Radio   X2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0" name="CustomShape 11"/>
            <p:cNvSpPr/>
            <p:nvPr/>
          </p:nvSpPr>
          <p:spPr>
            <a:xfrm rot="9139200">
              <a:off x="6842160" y="4180680"/>
              <a:ext cx="1554120" cy="365400"/>
            </a:xfrm>
            <a:custGeom>
              <a:avLst/>
              <a:gdLst/>
              <a:ahLst/>
              <a:rect l="l" t="t" r="r" b="b"/>
              <a:pathLst>
                <a:path w="4320" h="1019">
                  <a:moveTo>
                    <a:pt x="0" y="259"/>
                  </a:moveTo>
                  <a:lnTo>
                    <a:pt x="3238" y="254"/>
                  </a:lnTo>
                  <a:lnTo>
                    <a:pt x="3238" y="0"/>
                  </a:lnTo>
                  <a:lnTo>
                    <a:pt x="4319" y="508"/>
                  </a:lnTo>
                  <a:lnTo>
                    <a:pt x="3240" y="1018"/>
                  </a:lnTo>
                  <a:lnTo>
                    <a:pt x="3239" y="762"/>
                  </a:lnTo>
                  <a:lnTo>
                    <a:pt x="0" y="767"/>
                  </a:lnTo>
                  <a:lnTo>
                    <a:pt x="0" y="259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12"/>
            <p:cNvSpPr/>
            <p:nvPr/>
          </p:nvSpPr>
          <p:spPr>
            <a:xfrm>
              <a:off x="3474720" y="3108960"/>
              <a:ext cx="1961280" cy="60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Down Converter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2" name="CustomShape 13"/>
            <p:cNvSpPr/>
            <p:nvPr/>
          </p:nvSpPr>
          <p:spPr>
            <a:xfrm>
              <a:off x="4934160" y="5580720"/>
              <a:ext cx="17636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Up Converter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3" name="CustomShape 14"/>
            <p:cNvSpPr/>
            <p:nvPr/>
          </p:nvSpPr>
          <p:spPr>
            <a:xfrm rot="10816800">
              <a:off x="4481640" y="4388760"/>
              <a:ext cx="270000" cy="365400"/>
            </a:xfrm>
            <a:custGeom>
              <a:avLst/>
              <a:gdLst/>
              <a:ahLst/>
              <a:rect l="l" t="t" r="r" b="b"/>
              <a:pathLst>
                <a:path w="754" h="1018">
                  <a:moveTo>
                    <a:pt x="0" y="254"/>
                  </a:moveTo>
                  <a:lnTo>
                    <a:pt x="564" y="254"/>
                  </a:lnTo>
                  <a:lnTo>
                    <a:pt x="564" y="0"/>
                  </a:lnTo>
                  <a:lnTo>
                    <a:pt x="753" y="508"/>
                  </a:lnTo>
                  <a:lnTo>
                    <a:pt x="565" y="1017"/>
                  </a:lnTo>
                  <a:lnTo>
                    <a:pt x="565" y="762"/>
                  </a:lnTo>
                  <a:lnTo>
                    <a:pt x="1" y="762"/>
                  </a:lnTo>
                  <a:lnTo>
                    <a:pt x="0" y="254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4" name="" descr=""/>
            <p:cNvPicPr/>
            <p:nvPr/>
          </p:nvPicPr>
          <p:blipFill>
            <a:blip r:embed="rId3"/>
            <a:stretch/>
          </p:blipFill>
          <p:spPr>
            <a:xfrm>
              <a:off x="512640" y="4317480"/>
              <a:ext cx="1240920" cy="71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5" name="CustomShape 15"/>
            <p:cNvSpPr/>
            <p:nvPr/>
          </p:nvSpPr>
          <p:spPr>
            <a:xfrm rot="10816800">
              <a:off x="1829880" y="4481640"/>
              <a:ext cx="270000" cy="365400"/>
            </a:xfrm>
            <a:custGeom>
              <a:avLst/>
              <a:gdLst/>
              <a:ahLst/>
              <a:rect l="l" t="t" r="r" b="b"/>
              <a:pathLst>
                <a:path w="753" h="1018">
                  <a:moveTo>
                    <a:pt x="0" y="254"/>
                  </a:moveTo>
                  <a:lnTo>
                    <a:pt x="564" y="254"/>
                  </a:lnTo>
                  <a:lnTo>
                    <a:pt x="564" y="0"/>
                  </a:lnTo>
                  <a:lnTo>
                    <a:pt x="752" y="508"/>
                  </a:lnTo>
                  <a:lnTo>
                    <a:pt x="565" y="1017"/>
                  </a:lnTo>
                  <a:lnTo>
                    <a:pt x="565" y="762"/>
                  </a:lnTo>
                  <a:lnTo>
                    <a:pt x="1" y="762"/>
                  </a:lnTo>
                  <a:lnTo>
                    <a:pt x="0" y="254"/>
                  </a:lnTo>
                </a:path>
              </a:pathLst>
            </a:custGeom>
            <a:solidFill>
              <a:srgbClr val="00a933"/>
            </a:solidFill>
            <a:ln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16"/>
            <p:cNvSpPr/>
            <p:nvPr/>
          </p:nvSpPr>
          <p:spPr>
            <a:xfrm>
              <a:off x="2468880" y="5322960"/>
              <a:ext cx="17636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Power Amplifier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47" name="CustomShape 17"/>
            <p:cNvSpPr/>
            <p:nvPr/>
          </p:nvSpPr>
          <p:spPr>
            <a:xfrm>
              <a:off x="182880" y="5120640"/>
              <a:ext cx="1917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2.4 GHz Antenna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248" name="" descr=""/>
            <p:cNvPicPr/>
            <p:nvPr/>
          </p:nvPicPr>
          <p:blipFill>
            <a:blip r:embed="rId4"/>
            <a:stretch/>
          </p:blipFill>
          <p:spPr>
            <a:xfrm>
              <a:off x="4754880" y="4053960"/>
              <a:ext cx="2102760" cy="1345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9" name="" descr=""/>
            <p:cNvPicPr/>
            <p:nvPr/>
          </p:nvPicPr>
          <p:blipFill>
            <a:blip r:embed="rId5"/>
            <a:stretch/>
          </p:blipFill>
          <p:spPr>
            <a:xfrm>
              <a:off x="3657600" y="1422720"/>
              <a:ext cx="2491200" cy="1594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0" name="" descr=""/>
            <p:cNvPicPr/>
            <p:nvPr/>
          </p:nvPicPr>
          <p:blipFill>
            <a:blip r:embed="rId6"/>
            <a:stretch/>
          </p:blipFill>
          <p:spPr>
            <a:xfrm>
              <a:off x="2286000" y="3768480"/>
              <a:ext cx="2141280" cy="1555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1" name="" descr=""/>
            <p:cNvPicPr/>
            <p:nvPr/>
          </p:nvPicPr>
          <p:blipFill>
            <a:blip r:embed="rId7"/>
            <a:stretch/>
          </p:blipFill>
          <p:spPr>
            <a:xfrm>
              <a:off x="8674920" y="2320200"/>
              <a:ext cx="2663280" cy="3165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2" name="CustomShape 18"/>
          <p:cNvSpPr/>
          <p:nvPr/>
        </p:nvSpPr>
        <p:spPr>
          <a:xfrm rot="21568800">
            <a:off x="3282120" y="6117120"/>
            <a:ext cx="639900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a933"/>
                </a:solidFill>
                <a:latin typeface="Purisa"/>
              </a:rPr>
              <a:t>Our QO-100 Satellite Setup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3" name="CustomShape 19"/>
          <p:cNvSpPr/>
          <p:nvPr/>
        </p:nvSpPr>
        <p:spPr>
          <a:xfrm>
            <a:off x="10332720" y="1554480"/>
            <a:ext cx="731160" cy="765360"/>
          </a:xfrm>
          <a:prstGeom prst="ellipse">
            <a:avLst/>
          </a:prstGeom>
          <a:noFill/>
          <a:ln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0"/>
          <p:cNvSpPr/>
          <p:nvPr/>
        </p:nvSpPr>
        <p:spPr>
          <a:xfrm rot="2296800">
            <a:off x="9909720" y="1375560"/>
            <a:ext cx="731160" cy="365400"/>
          </a:xfrm>
          <a:custGeom>
            <a:avLst/>
            <a:gdLst/>
            <a:ahLst/>
            <a:rect l="l" t="t" r="r" b="b"/>
            <a:pathLst>
              <a:path w="2034" h="1018">
                <a:moveTo>
                  <a:pt x="0" y="254"/>
                </a:moveTo>
                <a:lnTo>
                  <a:pt x="1524" y="254"/>
                </a:lnTo>
                <a:lnTo>
                  <a:pt x="1524" y="0"/>
                </a:lnTo>
                <a:lnTo>
                  <a:pt x="2033" y="508"/>
                </a:lnTo>
                <a:lnTo>
                  <a:pt x="1524" y="1017"/>
                </a:lnTo>
                <a:lnTo>
                  <a:pt x="1524" y="762"/>
                </a:lnTo>
                <a:lnTo>
                  <a:pt x="0" y="763"/>
                </a:lnTo>
                <a:lnTo>
                  <a:pt x="0" y="254"/>
                </a:lnTo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1" descr=""/>
          <p:cNvPicPr/>
          <p:nvPr/>
        </p:nvPicPr>
        <p:blipFill>
          <a:blip r:embed="rId1"/>
          <a:stretch/>
        </p:blipFill>
        <p:spPr>
          <a:xfrm>
            <a:off x="3860640" y="0"/>
            <a:ext cx="8330400" cy="81216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1005840" y="1542600"/>
            <a:ext cx="9922680" cy="3574800"/>
          </a:xfrm>
          <a:prstGeom prst="rect">
            <a:avLst/>
          </a:prstGeom>
          <a:ln>
            <a:noFill/>
          </a:ln>
        </p:spPr>
      </p:pic>
      <p:sp>
        <p:nvSpPr>
          <p:cNvPr id="257" name="CustomShape 1"/>
          <p:cNvSpPr/>
          <p:nvPr/>
        </p:nvSpPr>
        <p:spPr>
          <a:xfrm>
            <a:off x="-49680" y="147600"/>
            <a:ext cx="4529880" cy="10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FREQ. STABILITY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 rot="21568800">
            <a:off x="37800" y="5639760"/>
            <a:ext cx="12152880" cy="5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a933"/>
                </a:solidFill>
                <a:highlight>
                  <a:srgbClr val="800080"/>
                </a:highlight>
                <a:latin typeface="Purisa"/>
              </a:rPr>
              <a:t>Similar capability will be achieved using an independent secondary IF receiver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 rot="21568800">
            <a:off x="2834640" y="1119600"/>
            <a:ext cx="7135560" cy="9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a933"/>
                </a:solidFill>
                <a:latin typeface="Purisa"/>
              </a:rPr>
              <a:t>SDR Console GEO Satellite Beacon Follower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1" descr=""/>
          <p:cNvPicPr/>
          <p:nvPr/>
        </p:nvPicPr>
        <p:blipFill>
          <a:blip r:embed="rId1"/>
          <a:stretch/>
        </p:blipFill>
        <p:spPr>
          <a:xfrm>
            <a:off x="3860640" y="0"/>
            <a:ext cx="8330400" cy="812160"/>
          </a:xfrm>
          <a:prstGeom prst="rect">
            <a:avLst/>
          </a:prstGeom>
          <a:ln>
            <a:noFill/>
          </a:ln>
        </p:spPr>
      </p:pic>
      <p:pic>
        <p:nvPicPr>
          <p:cNvPr id="261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5840"/>
          </a:xfrm>
          <a:prstGeom prst="rect">
            <a:avLst/>
          </a:prstGeom>
          <a:ln>
            <a:noFill/>
          </a:ln>
        </p:spPr>
      </p:pic>
      <p:sp>
        <p:nvSpPr>
          <p:cNvPr id="262" name="CustomShape 1"/>
          <p:cNvSpPr/>
          <p:nvPr/>
        </p:nvSpPr>
        <p:spPr>
          <a:xfrm>
            <a:off x="-49680" y="147240"/>
            <a:ext cx="4056120" cy="10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SOLUTION OVERVIEW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527040" y="913320"/>
            <a:ext cx="1941480" cy="1372320"/>
          </a:xfrm>
          <a:prstGeom prst="rect">
            <a:avLst/>
          </a:prstGeom>
          <a:ln>
            <a:noFill/>
          </a:ln>
        </p:spPr>
      </p:pic>
      <p:pic>
        <p:nvPicPr>
          <p:cNvPr id="264" name="Picture 4" descr=""/>
          <p:cNvPicPr/>
          <p:nvPr/>
        </p:nvPicPr>
        <p:blipFill>
          <a:blip r:embed="rId2"/>
          <a:stretch/>
        </p:blipFill>
        <p:spPr>
          <a:xfrm>
            <a:off x="3860640" y="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382320" y="235440"/>
            <a:ext cx="309204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 </a:t>
            </a: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THE GOAL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 rot="21568800">
            <a:off x="94320" y="1742040"/>
            <a:ext cx="1190160" cy="67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3465a4"/>
                </a:solidFill>
                <a:latin typeface="Purisa"/>
              </a:rPr>
              <a:t>Fits in a BackPack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 rot="1645800">
            <a:off x="2203200" y="2085480"/>
            <a:ext cx="1645560" cy="1554120"/>
          </a:xfrm>
          <a:custGeom>
            <a:avLst/>
            <a:gdLst/>
            <a:ahLst/>
            <a:rect l="l" t="t" r="r" b="b"/>
            <a:pathLst>
              <a:path w="4575" h="4321">
                <a:moveTo>
                  <a:pt x="0" y="1083"/>
                </a:moveTo>
                <a:lnTo>
                  <a:pt x="3429" y="1080"/>
                </a:lnTo>
                <a:lnTo>
                  <a:pt x="3427" y="0"/>
                </a:lnTo>
                <a:lnTo>
                  <a:pt x="4574" y="2159"/>
                </a:lnTo>
                <a:lnTo>
                  <a:pt x="3432" y="4320"/>
                </a:lnTo>
                <a:lnTo>
                  <a:pt x="3431" y="3240"/>
                </a:lnTo>
                <a:lnTo>
                  <a:pt x="2" y="3245"/>
                </a:lnTo>
                <a:lnTo>
                  <a:pt x="0" y="1083"/>
                </a:lnTo>
              </a:path>
            </a:pathLst>
          </a:custGeom>
          <a:solidFill>
            <a:srgbClr val="dee6e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3827520" y="914400"/>
            <a:ext cx="4754520" cy="5875920"/>
          </a:xfrm>
          <a:prstGeom prst="rect">
            <a:avLst/>
          </a:prstGeom>
          <a:ln>
            <a:noFill/>
          </a:ln>
        </p:spPr>
      </p:pic>
      <p:sp>
        <p:nvSpPr>
          <p:cNvPr id="269" name="CustomShape 4"/>
          <p:cNvSpPr/>
          <p:nvPr/>
        </p:nvSpPr>
        <p:spPr>
          <a:xfrm rot="21568800">
            <a:off x="4833360" y="6334560"/>
            <a:ext cx="5668560" cy="67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c9211e"/>
                </a:solidFill>
                <a:latin typeface="Purisa"/>
              </a:rPr>
              <a:t>Eveything in picture in less than 100 Euros budget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70" name="CustomShape 5"/>
          <p:cNvSpPr/>
          <p:nvPr/>
        </p:nvSpPr>
        <p:spPr>
          <a:xfrm>
            <a:off x="8852040" y="2590560"/>
            <a:ext cx="3195720" cy="3108600"/>
          </a:xfrm>
          <a:prstGeom prst="rect">
            <a:avLst/>
          </a:prstGeom>
          <a:solidFill>
            <a:srgbClr val="dde8c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6"/>
          <p:cNvSpPr/>
          <p:nvPr/>
        </p:nvSpPr>
        <p:spPr>
          <a:xfrm rot="21568800">
            <a:off x="8936640" y="2665080"/>
            <a:ext cx="3179160" cy="281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a6099"/>
                </a:solidFill>
                <a:latin typeface="Purisa"/>
              </a:rPr>
              <a:t>10 GHz Downlink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a6099"/>
                </a:solidFill>
                <a:latin typeface="Purisa"/>
              </a:rPr>
              <a:t>2.4 GHz Uplink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a6099"/>
                </a:solidFill>
                <a:latin typeface="Purisa"/>
              </a:rPr>
              <a:t>1-10 Watts RF Power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a6099"/>
                </a:solidFill>
                <a:latin typeface="Purisa"/>
              </a:rPr>
              <a:t>10 Hz steps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a6099"/>
                </a:solidFill>
                <a:latin typeface="Purisa"/>
              </a:rPr>
              <a:t>50 MHz IF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a6099"/>
                </a:solidFill>
                <a:latin typeface="Purisa"/>
              </a:rPr>
              <a:t>CW/AM/SSB Modulation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a6099"/>
                </a:solidFill>
                <a:latin typeface="Purisa"/>
              </a:rPr>
              <a:t>FT8, SSTV, KG-STV…</a:t>
            </a:r>
            <a:endParaRPr b="0" lang="en-US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a6099"/>
                </a:solidFill>
                <a:latin typeface="Purisa"/>
              </a:rPr>
              <a:t>~5Kg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2" name="CustomShape 7"/>
          <p:cNvSpPr/>
          <p:nvPr/>
        </p:nvSpPr>
        <p:spPr>
          <a:xfrm rot="21568800">
            <a:off x="9438840" y="2261160"/>
            <a:ext cx="155952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c9211e"/>
                </a:solidFill>
                <a:latin typeface="Purisa"/>
              </a:rPr>
              <a:t>Specification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4"/>
          <a:stretch/>
        </p:blipFill>
        <p:spPr>
          <a:xfrm flipH="1" rot="18856800">
            <a:off x="6375960" y="3985920"/>
            <a:ext cx="1099800" cy="1752120"/>
          </a:xfrm>
          <a:prstGeom prst="rect">
            <a:avLst/>
          </a:prstGeom>
          <a:ln>
            <a:noFill/>
          </a:ln>
        </p:spPr>
      </p:pic>
      <p:sp>
        <p:nvSpPr>
          <p:cNvPr id="274" name="CustomShape 8"/>
          <p:cNvSpPr/>
          <p:nvPr/>
        </p:nvSpPr>
        <p:spPr>
          <a:xfrm>
            <a:off x="6275520" y="4993200"/>
            <a:ext cx="10292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Headset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1" descr=""/>
          <p:cNvPicPr/>
          <p:nvPr/>
        </p:nvPicPr>
        <p:blipFill>
          <a:blip r:embed="rId1"/>
          <a:stretch/>
        </p:blipFill>
        <p:spPr>
          <a:xfrm>
            <a:off x="3860640" y="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133200" y="146880"/>
            <a:ext cx="4529880" cy="10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PROJECT STATE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 rot="16189200">
            <a:off x="3717000" y="113040"/>
            <a:ext cx="5634000" cy="775476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3124800" y="822960"/>
            <a:ext cx="6293160" cy="4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c9211e"/>
                </a:solidFill>
                <a:latin typeface="Purisa"/>
              </a:rPr>
              <a:t>EARLY PROTOTYPE PHASE – BENCH TESTING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1" descr=""/>
          <p:cNvPicPr/>
          <p:nvPr/>
        </p:nvPicPr>
        <p:blipFill>
          <a:blip r:embed="rId1"/>
          <a:stretch/>
        </p:blipFill>
        <p:spPr>
          <a:xfrm>
            <a:off x="3860640" y="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758520" y="1311840"/>
            <a:ext cx="94410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highlight>
                  <a:srgbClr val="b3cac7"/>
                </a:highlight>
                <a:latin typeface="Purisa"/>
                <a:ea typeface="DejaVu Sans"/>
              </a:rPr>
              <a:t>WHAT ARE WE LOOKING FOR 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1810800" y="2211120"/>
            <a:ext cx="6766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58466"/>
                </a:solidFill>
                <a:latin typeface="Purisa"/>
                <a:ea typeface="DejaVu Sans"/>
              </a:rPr>
              <a:t>Contributors of any kind to make the project alive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2637000" y="2927160"/>
            <a:ext cx="551556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Arduino or Embedded C/C++ Developers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PCB designers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Makers/Builder to build and test the HW/SW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Testers/Users for experience feedback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Mechanical designers for achieving the best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3" name="CustomShape 4"/>
          <p:cNvSpPr/>
          <p:nvPr/>
        </p:nvSpPr>
        <p:spPr>
          <a:xfrm>
            <a:off x="133200" y="147240"/>
            <a:ext cx="4529880" cy="10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WHAT’S NEXT 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4" name="CustomShape 5"/>
          <p:cNvSpPr/>
          <p:nvPr/>
        </p:nvSpPr>
        <p:spPr>
          <a:xfrm>
            <a:off x="2126520" y="5863680"/>
            <a:ext cx="7382880" cy="44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a933"/>
                </a:solidFill>
                <a:latin typeface="Lato Black"/>
              </a:rPr>
              <a:t>“</a:t>
            </a:r>
            <a:r>
              <a:rPr b="1" lang="en-US" sz="2800" spc="-1" strike="noStrike">
                <a:solidFill>
                  <a:srgbClr val="00a933"/>
                </a:solidFill>
                <a:latin typeface="Lato Black"/>
              </a:rPr>
              <a:t>We have tasks for everybody to collaborate”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1" descr=""/>
          <p:cNvPicPr/>
          <p:nvPr/>
        </p:nvPicPr>
        <p:blipFill>
          <a:blip r:embed="rId1"/>
          <a:stretch/>
        </p:blipFill>
        <p:spPr>
          <a:xfrm>
            <a:off x="2002320" y="10800"/>
            <a:ext cx="8330400" cy="81216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3383280" y="909360"/>
            <a:ext cx="5942880" cy="3094920"/>
          </a:xfrm>
          <a:prstGeom prst="rect">
            <a:avLst/>
          </a:prstGeom>
          <a:ln>
            <a:noFill/>
          </a:ln>
        </p:spPr>
      </p:pic>
      <p:sp>
        <p:nvSpPr>
          <p:cNvPr id="287" name="CustomShape 1"/>
          <p:cNvSpPr/>
          <p:nvPr/>
        </p:nvSpPr>
        <p:spPr>
          <a:xfrm>
            <a:off x="1124640" y="4062240"/>
            <a:ext cx="97038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OPENSOURCE” does not mean sharing something that you don’t need anymore...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OPENSOURCE” is to start sharing at the beginning and allowing everybody to “collaborate”…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4276800" y="4939200"/>
            <a:ext cx="468432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hlinkClick r:id="rId3"/>
              </a:rPr>
              <a:t>baris@marsonearthproject.org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hlinkClick r:id="rId4"/>
              </a:rPr>
              <a:t>https://www.marsonearthproject.org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  <a:hlinkClick r:id="rId5"/>
              </a:rPr>
              <a:t>https://github.com/barisdinc/QO100-Portable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4" descr=""/>
          <p:cNvPicPr/>
          <p:nvPr/>
        </p:nvPicPr>
        <p:blipFill>
          <a:blip r:embed="rId1"/>
          <a:stretch/>
        </p:blipFill>
        <p:spPr>
          <a:xfrm>
            <a:off x="3861000" y="36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382320" y="235440"/>
            <a:ext cx="281772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 </a:t>
            </a: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THE STORY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097280" y="640080"/>
            <a:ext cx="10606680" cy="6126120"/>
          </a:xfrm>
          <a:prstGeom prst="cloudCallout">
            <a:avLst>
              <a:gd name="adj1" fmla="val -56291"/>
              <a:gd name="adj2" fmla="val 45175"/>
            </a:avLst>
          </a:prstGeom>
          <a:solidFill>
            <a:srgbClr val="eeeeee"/>
          </a:solidFill>
          <a:ln>
            <a:solidFill>
              <a:srgbClr val="000000"/>
            </a:solidFill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" name="CustomShape 3"/>
          <p:cNvSpPr/>
          <p:nvPr/>
        </p:nvSpPr>
        <p:spPr>
          <a:xfrm>
            <a:off x="1787400" y="1815120"/>
            <a:ext cx="9423360" cy="259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a933"/>
                </a:solidFill>
                <a:latin typeface="Ubuntu Condensed"/>
              </a:rPr>
              <a:t>OPENSOURCE</a:t>
            </a:r>
            <a:r>
              <a:rPr b="0" lang="en-US" sz="8800" spc="-1" strike="noStrike">
                <a:solidFill>
                  <a:srgbClr val="00a933"/>
                </a:solidFill>
                <a:latin typeface="Ubuntu Condensed"/>
              </a:rPr>
              <a:t> </a:t>
            </a:r>
            <a:endParaRPr b="0" lang="en-US" sz="8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355269"/>
                </a:solidFill>
                <a:latin typeface="Ubuntu Condensed"/>
              </a:rPr>
              <a:t>SDR </a:t>
            </a:r>
            <a:r>
              <a:rPr b="0" lang="en-US" sz="8800" spc="-1" strike="noStrike">
                <a:solidFill>
                  <a:srgbClr val="c9211e"/>
                </a:solidFill>
                <a:latin typeface="Ubuntu Condensed"/>
              </a:rPr>
              <a:t>V/UHF</a:t>
            </a:r>
            <a:r>
              <a:rPr b="0" lang="en-US" sz="8800" spc="-1" strike="noStrike">
                <a:solidFill>
                  <a:srgbClr val="355269"/>
                </a:solidFill>
                <a:latin typeface="Ubuntu Condensed"/>
              </a:rPr>
              <a:t> Transceiver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 rot="1168800">
            <a:off x="3017160" y="576000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Purisa"/>
              </a:rPr>
              <a:t>moonbounce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 rot="19775400">
            <a:off x="5851440" y="5624280"/>
            <a:ext cx="24685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a933"/>
                </a:solidFill>
                <a:latin typeface="Purisa"/>
              </a:rPr>
              <a:t>cubesats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 rot="18870600">
            <a:off x="8591040" y="4745520"/>
            <a:ext cx="1828440" cy="7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465a4"/>
                </a:solidFill>
                <a:latin typeface="Purisa"/>
              </a:rPr>
              <a:t>Satellite comms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2" name="CustomShape 7"/>
          <p:cNvSpPr/>
          <p:nvPr/>
        </p:nvSpPr>
        <p:spPr>
          <a:xfrm rot="1942200">
            <a:off x="4001400" y="5775120"/>
            <a:ext cx="24685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55308d"/>
                </a:solidFill>
                <a:latin typeface="Purisa"/>
              </a:rPr>
              <a:t>Meteor scatter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3" name="CustomShape 8"/>
          <p:cNvSpPr/>
          <p:nvPr/>
        </p:nvSpPr>
        <p:spPr>
          <a:xfrm rot="1168800">
            <a:off x="3017520" y="576036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Purisa"/>
              </a:rPr>
              <a:t>moonbounce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CustomShape 9"/>
          <p:cNvSpPr/>
          <p:nvPr/>
        </p:nvSpPr>
        <p:spPr>
          <a:xfrm rot="1168800">
            <a:off x="8660880" y="95076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Purisa"/>
              </a:rPr>
              <a:t>Ultra Reliable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5" name="CustomShape 10"/>
          <p:cNvSpPr/>
          <p:nvPr/>
        </p:nvSpPr>
        <p:spPr>
          <a:xfrm rot="19388400">
            <a:off x="2148120" y="150840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69a2e"/>
                </a:solidFill>
                <a:latin typeface="Purisa"/>
              </a:rPr>
              <a:t>Ultra Stable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6" name="CustomShape 11"/>
          <p:cNvSpPr/>
          <p:nvPr/>
        </p:nvSpPr>
        <p:spPr>
          <a:xfrm rot="21051000">
            <a:off x="4961160" y="1001880"/>
            <a:ext cx="12276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a6099"/>
                </a:solidFill>
                <a:latin typeface="Purisa"/>
              </a:rPr>
              <a:t>Durable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7" name="CustomShape 12"/>
          <p:cNvSpPr/>
          <p:nvPr/>
        </p:nvSpPr>
        <p:spPr>
          <a:xfrm rot="21567600">
            <a:off x="6880320" y="727200"/>
            <a:ext cx="1373040" cy="7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a6099"/>
                </a:solidFill>
                <a:latin typeface="Purisa"/>
              </a:rPr>
              <a:t>HighPower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4" descr=""/>
          <p:cNvPicPr/>
          <p:nvPr/>
        </p:nvPicPr>
        <p:blipFill>
          <a:blip r:embed="rId1"/>
          <a:stretch/>
        </p:blipFill>
        <p:spPr>
          <a:xfrm>
            <a:off x="3861000" y="36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382320" y="235440"/>
            <a:ext cx="281772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 </a:t>
            </a: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THE STORY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097280" y="640080"/>
            <a:ext cx="10606680" cy="6126120"/>
          </a:xfrm>
          <a:prstGeom prst="cloudCallout">
            <a:avLst>
              <a:gd name="adj1" fmla="val -56291"/>
              <a:gd name="adj2" fmla="val 45175"/>
            </a:avLst>
          </a:prstGeom>
          <a:solidFill>
            <a:srgbClr val="eeeeee"/>
          </a:solidFill>
          <a:ln>
            <a:solidFill>
              <a:srgbClr val="000000"/>
            </a:solidFill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4297680" y="1954800"/>
            <a:ext cx="4552200" cy="32569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 rot="21570600">
            <a:off x="5667120" y="1470600"/>
            <a:ext cx="1828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465a4"/>
                </a:solidFill>
                <a:latin typeface="Purisa"/>
              </a:rPr>
              <a:t>RESEARCHES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4" descr=""/>
          <p:cNvPicPr/>
          <p:nvPr/>
        </p:nvPicPr>
        <p:blipFill>
          <a:blip r:embed="rId1"/>
          <a:stretch/>
        </p:blipFill>
        <p:spPr>
          <a:xfrm>
            <a:off x="3861000" y="36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382320" y="235440"/>
            <a:ext cx="281772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 </a:t>
            </a: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THE STORY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097280" y="640080"/>
            <a:ext cx="10606680" cy="6126120"/>
          </a:xfrm>
          <a:prstGeom prst="cloudCallout">
            <a:avLst>
              <a:gd name="adj1" fmla="val -56291"/>
              <a:gd name="adj2" fmla="val 45175"/>
            </a:avLst>
          </a:prstGeom>
          <a:solidFill>
            <a:srgbClr val="eeeeee"/>
          </a:solidFill>
          <a:ln>
            <a:solidFill>
              <a:srgbClr val="000000"/>
            </a:solidFill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3931920" y="1645920"/>
            <a:ext cx="5485680" cy="195192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5985360" y="3795840"/>
            <a:ext cx="169524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a6099"/>
                </a:solidFill>
                <a:latin typeface="Lato Black"/>
              </a:rPr>
              <a:t>M0NKA mcHF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4" descr=""/>
          <p:cNvPicPr/>
          <p:nvPr/>
        </p:nvPicPr>
        <p:blipFill>
          <a:blip r:embed="rId1"/>
          <a:stretch/>
        </p:blipFill>
        <p:spPr>
          <a:xfrm>
            <a:off x="3861000" y="36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382320" y="235440"/>
            <a:ext cx="281772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 </a:t>
            </a: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THE STORY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097280" y="640080"/>
            <a:ext cx="10606680" cy="6126120"/>
          </a:xfrm>
          <a:prstGeom prst="cloudCallout">
            <a:avLst>
              <a:gd name="adj1" fmla="val -56291"/>
              <a:gd name="adj2" fmla="val 45175"/>
            </a:avLst>
          </a:prstGeom>
          <a:solidFill>
            <a:srgbClr val="eeeeee"/>
          </a:solidFill>
          <a:ln>
            <a:solidFill>
              <a:srgbClr val="000000"/>
            </a:solidFill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3931920" y="1645920"/>
            <a:ext cx="5485680" cy="195192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5985360" y="3795840"/>
            <a:ext cx="169524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a6099"/>
                </a:solidFill>
                <a:latin typeface="Lato Black"/>
              </a:rPr>
              <a:t>M0NKA mcHF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5745960" y="4206240"/>
            <a:ext cx="220896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STM32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Source Available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Simple (!) Hardware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Good Performance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 rot="15407400">
            <a:off x="4804920" y="4415400"/>
            <a:ext cx="877320" cy="95508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4" descr=""/>
          <p:cNvPicPr/>
          <p:nvPr/>
        </p:nvPicPr>
        <p:blipFill>
          <a:blip r:embed="rId1"/>
          <a:stretch/>
        </p:blipFill>
        <p:spPr>
          <a:xfrm>
            <a:off x="3861000" y="36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146" name="CustomShape 1"/>
          <p:cNvSpPr/>
          <p:nvPr/>
        </p:nvSpPr>
        <p:spPr>
          <a:xfrm>
            <a:off x="382320" y="235440"/>
            <a:ext cx="281772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 </a:t>
            </a: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THE STORY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097280" y="640080"/>
            <a:ext cx="10606680" cy="6126120"/>
          </a:xfrm>
          <a:prstGeom prst="cloudCallout">
            <a:avLst>
              <a:gd name="adj1" fmla="val -56291"/>
              <a:gd name="adj2" fmla="val 45175"/>
            </a:avLst>
          </a:prstGeom>
          <a:solidFill>
            <a:srgbClr val="eeeeee"/>
          </a:solidFill>
          <a:ln>
            <a:solidFill>
              <a:srgbClr val="000000"/>
            </a:solidFill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3931920" y="1645920"/>
            <a:ext cx="5485680" cy="195192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4384080" y="3749040"/>
            <a:ext cx="4576680" cy="181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4" descr=""/>
          <p:cNvPicPr/>
          <p:nvPr/>
        </p:nvPicPr>
        <p:blipFill>
          <a:blip r:embed="rId1"/>
          <a:stretch/>
        </p:blipFill>
        <p:spPr>
          <a:xfrm>
            <a:off x="3861000" y="36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382320" y="235440"/>
            <a:ext cx="281772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 </a:t>
            </a: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THE STORY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097280" y="640080"/>
            <a:ext cx="10606680" cy="6126120"/>
          </a:xfrm>
          <a:prstGeom prst="cloudCallout">
            <a:avLst>
              <a:gd name="adj1" fmla="val -56291"/>
              <a:gd name="adj2" fmla="val 45175"/>
            </a:avLst>
          </a:prstGeom>
          <a:solidFill>
            <a:srgbClr val="eeeeee"/>
          </a:solidFill>
          <a:ln>
            <a:solidFill>
              <a:srgbClr val="000000"/>
            </a:solidFill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2560320" y="1645920"/>
            <a:ext cx="3485520" cy="218052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6126480" y="1267200"/>
            <a:ext cx="1389960" cy="101844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4"/>
          <a:stretch/>
        </p:blipFill>
        <p:spPr>
          <a:xfrm>
            <a:off x="7416360" y="2274840"/>
            <a:ext cx="3190320" cy="211392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5"/>
          <a:stretch/>
        </p:blipFill>
        <p:spPr>
          <a:xfrm>
            <a:off x="3031200" y="3946320"/>
            <a:ext cx="3094920" cy="200916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6"/>
          <a:stretch/>
        </p:blipFill>
        <p:spPr>
          <a:xfrm>
            <a:off x="6364800" y="3842640"/>
            <a:ext cx="2047320" cy="109476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7"/>
          <a:stretch/>
        </p:blipFill>
        <p:spPr>
          <a:xfrm>
            <a:off x="6126480" y="2560320"/>
            <a:ext cx="1218600" cy="99936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8"/>
          <a:stretch/>
        </p:blipFill>
        <p:spPr>
          <a:xfrm>
            <a:off x="1817640" y="2804400"/>
            <a:ext cx="2571120" cy="213300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9"/>
          <a:stretch/>
        </p:blipFill>
        <p:spPr>
          <a:xfrm>
            <a:off x="7955280" y="914400"/>
            <a:ext cx="1932840" cy="139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4" descr=""/>
          <p:cNvPicPr/>
          <p:nvPr/>
        </p:nvPicPr>
        <p:blipFill>
          <a:blip r:embed="rId1"/>
          <a:stretch/>
        </p:blipFill>
        <p:spPr>
          <a:xfrm>
            <a:off x="3861000" y="36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382320" y="235440"/>
            <a:ext cx="281772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 </a:t>
            </a: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THE STORY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1097280" y="640080"/>
            <a:ext cx="10606680" cy="6126120"/>
          </a:xfrm>
          <a:prstGeom prst="cloudCallout">
            <a:avLst>
              <a:gd name="adj1" fmla="val -56291"/>
              <a:gd name="adj2" fmla="val 45175"/>
            </a:avLst>
          </a:prstGeom>
          <a:solidFill>
            <a:srgbClr val="eeeeee"/>
          </a:solidFill>
          <a:ln>
            <a:solidFill>
              <a:srgbClr val="000000"/>
            </a:solidFill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4930560" y="1188720"/>
            <a:ext cx="2932920" cy="267588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4846320" y="4206240"/>
            <a:ext cx="313488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Arduino (Atmel 328p) MCU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Very Simple Hardware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Compact Design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2481840" y="1773000"/>
            <a:ext cx="2364120" cy="171792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4"/>
          <a:stretch/>
        </p:blipFill>
        <p:spPr>
          <a:xfrm>
            <a:off x="8059680" y="1665000"/>
            <a:ext cx="2364120" cy="1717920"/>
          </a:xfrm>
          <a:prstGeom prst="rect">
            <a:avLst/>
          </a:prstGeom>
          <a:ln>
            <a:noFill/>
          </a:ln>
        </p:spPr>
      </p:pic>
      <p:sp>
        <p:nvSpPr>
          <p:cNvPr id="168" name="CustomShape 4"/>
          <p:cNvSpPr/>
          <p:nvPr/>
        </p:nvSpPr>
        <p:spPr>
          <a:xfrm>
            <a:off x="9326880" y="6400800"/>
            <a:ext cx="172872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TNX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PE1NZZ Guido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"/>
          <p:cNvPicPr/>
          <p:nvPr/>
        </p:nvPicPr>
        <p:blipFill>
          <a:blip r:embed="rId1"/>
          <a:stretch/>
        </p:blipFill>
        <p:spPr>
          <a:xfrm>
            <a:off x="3861000" y="360"/>
            <a:ext cx="8330400" cy="81216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382320" y="235440"/>
            <a:ext cx="3092040" cy="10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 </a:t>
            </a:r>
            <a:r>
              <a:rPr b="1" lang="en-US" sz="2400" spc="-1" strike="noStrike">
                <a:solidFill>
                  <a:srgbClr val="ffff00"/>
                </a:solidFill>
                <a:highlight>
                  <a:srgbClr val="2a6099"/>
                </a:highlight>
                <a:latin typeface="Purisa"/>
              </a:rPr>
              <a:t>THE PROJECT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1097280" y="640080"/>
            <a:ext cx="10606680" cy="6126120"/>
          </a:xfrm>
          <a:prstGeom prst="cloudCallout">
            <a:avLst>
              <a:gd name="adj1" fmla="val -56291"/>
              <a:gd name="adj2" fmla="val 45175"/>
            </a:avLst>
          </a:prstGeom>
          <a:solidFill>
            <a:srgbClr val="eeeeee"/>
          </a:solidFill>
          <a:ln>
            <a:solidFill>
              <a:srgbClr val="000000"/>
            </a:solidFill>
          </a:ln>
          <a:effectLst>
            <a:outerShdw dir="2700000" dist="101823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3931920" y="2286000"/>
            <a:ext cx="4432320" cy="212148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731520" y="949680"/>
            <a:ext cx="1099080" cy="115308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1920240" y="815040"/>
            <a:ext cx="8082360" cy="51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a933"/>
                </a:solidFill>
                <a:latin typeface="Ubuntu Condensed"/>
              </a:rPr>
              <a:t>OPENSOURCE</a:t>
            </a:r>
            <a:r>
              <a:rPr b="0" lang="en-US" sz="8800" spc="-1" strike="noStrike">
                <a:solidFill>
                  <a:srgbClr val="00a933"/>
                </a:solidFill>
                <a:latin typeface="Ubuntu Condensed"/>
              </a:rPr>
              <a:t> </a:t>
            </a:r>
            <a:endParaRPr b="0" lang="en-US" sz="8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8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8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ff0000"/>
                </a:solidFill>
                <a:latin typeface="Ubuntu Condensed"/>
              </a:rPr>
              <a:t>QO-100</a:t>
            </a:r>
            <a:r>
              <a:rPr b="0" lang="en-US" sz="8800" spc="-1" strike="noStrike">
                <a:solidFill>
                  <a:srgbClr val="355269"/>
                </a:solidFill>
                <a:latin typeface="Ubuntu Condensed"/>
              </a:rPr>
              <a:t> Transceiver</a:t>
            </a:r>
            <a:endParaRPr b="0" lang="en-US" sz="8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2686</TotalTime>
  <Application>LibreOffice/6.3.4.2$Linux_X86_64 LibreOffice_project/30$Build-2</Application>
  <Words>234</Words>
  <Paragraphs>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2020-12-10T17:43:06Z</dcterms:created>
  <dc:creator>Baris Dinc</dc:creator>
  <dc:description/>
  <dc:language>en-US</dc:language>
  <cp:lastModifiedBy/>
  <dcterms:modified xsi:type="dcterms:W3CDTF">2020-12-12T23:56:21Z</dcterms:modified>
  <cp:revision>39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